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7D94F57-9F19-427B-AE26-6F44DBAF6BB7}" type="datetimeFigureOut">
              <a:rPr lang="nl-NL" smtClean="0"/>
              <a:t>15-5-2019</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D664621-4CBD-469D-901A-C6B912ABC2AA}"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576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7D94F57-9F19-427B-AE26-6F44DBAF6BB7}" type="datetimeFigureOut">
              <a:rPr lang="nl-NL" smtClean="0"/>
              <a:t>15-5-2019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3683435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7D94F57-9F19-427B-AE26-6F44DBAF6BB7}" type="datetimeFigureOut">
              <a:rPr lang="nl-NL" smtClean="0"/>
              <a:t>15-5-2019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121487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7D94F57-9F19-427B-AE26-6F44DBAF6BB7}" type="datetimeFigureOut">
              <a:rPr lang="nl-NL" smtClean="0"/>
              <a:t>15-5-2019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382708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7D94F57-9F19-427B-AE26-6F44DBAF6BB7}" type="datetimeFigureOut">
              <a:rPr lang="nl-NL" smtClean="0"/>
              <a:t>15-5-2019</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D664621-4CBD-469D-901A-C6B912ABC2AA}"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5064625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67D94F57-9F19-427B-AE26-6F44DBAF6BB7}" type="datetimeFigureOut">
              <a:rPr lang="nl-NL" smtClean="0"/>
              <a:t>15-5-2019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246696620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67D94F57-9F19-427B-AE26-6F44DBAF6BB7}" type="datetimeFigureOut">
              <a:rPr lang="nl-NL" smtClean="0"/>
              <a:t>15-5-2019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276062474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D94F57-9F19-427B-AE26-6F44DBAF6BB7}" type="datetimeFigureOut">
              <a:rPr lang="nl-NL" smtClean="0"/>
              <a:t>15-5-2019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292560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94F57-9F19-427B-AE26-6F44DBAF6BB7}" type="datetimeFigureOut">
              <a:rPr lang="nl-NL" smtClean="0"/>
              <a:t>15-5-2019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258946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67D94F57-9F19-427B-AE26-6F44DBAF6BB7}" type="datetimeFigureOut">
              <a:rPr lang="nl-NL" smtClean="0"/>
              <a:t>15-5-2019</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BD664621-4CBD-469D-901A-C6B912ABC2AA}"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94270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67D94F57-9F19-427B-AE26-6F44DBAF6BB7}" type="datetimeFigureOut">
              <a:rPr lang="nl-NL" smtClean="0"/>
              <a:t>15-5-2019</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BD664621-4CBD-469D-901A-C6B912ABC2AA}" type="slidenum">
              <a:rPr lang="nl-NL" smtClean="0"/>
              <a:t>‹nr.›</a:t>
            </a:fld>
            <a:endParaRPr lang="nl-NL"/>
          </a:p>
        </p:txBody>
      </p:sp>
    </p:spTree>
    <p:extLst>
      <p:ext uri="{BB962C8B-B14F-4D97-AF65-F5344CB8AC3E}">
        <p14:creationId xmlns:p14="http://schemas.microsoft.com/office/powerpoint/2010/main" val="239165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7D94F57-9F19-427B-AE26-6F44DBAF6BB7}" type="datetimeFigureOut">
              <a:rPr lang="nl-NL" smtClean="0"/>
              <a:t>15-5-2019</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D664621-4CBD-469D-901A-C6B912ABC2AA}"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2845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etten.overheid.nl/jci1.3:c:BWBR0008498&amp;hoofdstuk=6&amp;afdeling=1&amp;artikel=6.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Arbo en ziekteverzuim</a:t>
            </a:r>
            <a:endParaRPr lang="nl-NL" dirty="0"/>
          </a:p>
        </p:txBody>
      </p:sp>
      <p:sp>
        <p:nvSpPr>
          <p:cNvPr id="3" name="Ondertitel 2"/>
          <p:cNvSpPr>
            <a:spLocks noGrp="1"/>
          </p:cNvSpPr>
          <p:nvPr>
            <p:ph type="subTitle" idx="1"/>
          </p:nvPr>
        </p:nvSpPr>
        <p:spPr/>
        <p:txBody>
          <a:bodyPr/>
          <a:lstStyle/>
          <a:p>
            <a:r>
              <a:rPr lang="nl-NL" dirty="0" smtClean="0"/>
              <a:t>Fysische factoren</a:t>
            </a:r>
            <a:endParaRPr lang="nl-NL" dirty="0"/>
          </a:p>
        </p:txBody>
      </p:sp>
    </p:spTree>
    <p:extLst>
      <p:ext uri="{BB962C8B-B14F-4D97-AF65-F5344CB8AC3E}">
        <p14:creationId xmlns:p14="http://schemas.microsoft.com/office/powerpoint/2010/main" val="61610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Licht op het werk</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Daglicht beter dan kunstlicht</a:t>
            </a:r>
          </a:p>
          <a:p>
            <a:pPr marL="0" indent="0">
              <a:buNone/>
            </a:pPr>
            <a:r>
              <a:rPr lang="nl-NL" dirty="0"/>
              <a:t>De positieve effecten van licht gelden met name voor daglicht. Door de draaiing van de aarde wisselt daglicht voortdurende in intensiteit, richting en kleur, wat stimulerend werkt voor het bioritme. Daarnaast bevat daglicht veel verschillende soorten straling, waarvan sommige belangrijk zijn voor het aanmaken van vitamines. Ook het contact met de buitenwereld is bij daglicht een belangrijk voordeel.</a:t>
            </a:r>
          </a:p>
          <a:p>
            <a:pPr marL="0" indent="0">
              <a:buNone/>
            </a:pPr>
            <a:r>
              <a:rPr lang="nl-NL" dirty="0"/>
              <a:t>Kunstlicht is daarentegen monotoon van aard en kan soms flikkeren (met name bij oudere tl-buizen). De intensiteit van kunstlicht is bovendien lager dan daglicht, waardoor de effecten op het lichaam een stuk minder zijn. Het valt daarom aan te bevelen om werknemers zo veel mogelijk bloot te stellen aan daglicht. Een bijkomend voordeel van daglicht is dat het ook nog gratis is en beter voor het milieu. </a:t>
            </a:r>
          </a:p>
          <a:p>
            <a:pPr marL="0" indent="0">
              <a:buNone/>
            </a:pPr>
            <a:r>
              <a:rPr lang="nl-NL" b="1" dirty="0" smtClean="0"/>
              <a:t/>
            </a:r>
            <a:br>
              <a:rPr lang="nl-NL" b="1" dirty="0" smtClean="0"/>
            </a:br>
            <a:r>
              <a:rPr lang="nl-NL" b="1" dirty="0" smtClean="0"/>
              <a:t>Nadelen </a:t>
            </a:r>
            <a:r>
              <a:rPr lang="nl-NL" b="1" dirty="0"/>
              <a:t>daglicht </a:t>
            </a:r>
          </a:p>
          <a:p>
            <a:pPr marL="0" indent="0">
              <a:buNone/>
            </a:pPr>
            <a:r>
              <a:rPr lang="nl-NL" dirty="0"/>
              <a:t>Daglicht heeft soms ook nadelen. Fel zonlicht kan hinderlijk zijn als je met een beeldscherm werkt. Het zorgt voor spiegelingen en maakt het scherm minder goed leesbaar. Mensen die veel buitenwerk verrichten, moeten ook uitkijken voor te veel daglicht. Te lang blootstaan aan uv-stralingen is schadelijk voor de </a:t>
            </a:r>
            <a:r>
              <a:rPr lang="nl-NL" dirty="0" smtClean="0"/>
              <a:t>huid.</a:t>
            </a:r>
            <a:endParaRPr lang="nl-NL" dirty="0"/>
          </a:p>
          <a:p>
            <a:endParaRPr lang="nl-NL" dirty="0"/>
          </a:p>
        </p:txBody>
      </p:sp>
    </p:spTree>
    <p:extLst>
      <p:ext uri="{BB962C8B-B14F-4D97-AF65-F5344CB8AC3E}">
        <p14:creationId xmlns:p14="http://schemas.microsoft.com/office/powerpoint/2010/main" val="8760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Licht op het werk</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Wetgeving over verlichting</a:t>
            </a:r>
          </a:p>
          <a:p>
            <a:pPr marL="0" indent="0">
              <a:buNone/>
            </a:pPr>
            <a:r>
              <a:rPr lang="nl-NL" dirty="0"/>
              <a:t>Werkgevers zijn verplicht om te zorgen voor goede verlichting op het werk. In artikel 6.3 van het Arbobesluit staat:</a:t>
            </a:r>
          </a:p>
          <a:p>
            <a:r>
              <a:rPr lang="nl-NL" dirty="0"/>
              <a:t>Arbeidsplaatsen en verbindingswegen zijn zodanig verlicht dat het aanwezige licht geen risico oplevert voor de veiligheid en gezondheid van werknemers. </a:t>
            </a:r>
          </a:p>
          <a:p>
            <a:r>
              <a:rPr lang="nl-NL" dirty="0"/>
              <a:t>Op arbeidsplaatsen komt, voor zover mogelijk, voldoende daglicht binnen en zijn voldoende voorzieningen voor kunstverlichting aanwezig. </a:t>
            </a:r>
          </a:p>
          <a:p>
            <a:r>
              <a:rPr lang="nl-NL" dirty="0"/>
              <a:t>De voorzieningen voor kunstverlichting zijn zodanig aangebracht dat gevaar voor ongevallen is voorkomen. </a:t>
            </a:r>
          </a:p>
          <a:p>
            <a:r>
              <a:rPr lang="nl-NL" dirty="0"/>
              <a:t>De voor kunstlicht gebruikte kleur mag de waarneming van de veiligheids- en gezondheidssignalering (bepaald bij of krachtens afdeling 2 van hoofdstuk 8) niet wijzigen of beïnvloeden. </a:t>
            </a:r>
          </a:p>
          <a:p>
            <a:r>
              <a:rPr lang="nl-NL" dirty="0">
                <a:solidFill>
                  <a:srgbClr val="FF0000"/>
                </a:solidFill>
              </a:rPr>
              <a:t>Ook de wetgever vindt dus dat daglicht de voorkeur verdient.</a:t>
            </a:r>
          </a:p>
          <a:p>
            <a:endParaRPr lang="nl-NL" dirty="0"/>
          </a:p>
        </p:txBody>
      </p:sp>
    </p:spTree>
    <p:extLst>
      <p:ext uri="{BB962C8B-B14F-4D97-AF65-F5344CB8AC3E}">
        <p14:creationId xmlns:p14="http://schemas.microsoft.com/office/powerpoint/2010/main" val="405713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Licht op het werk</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Maatregelen voor voldoende licht op het werk</a:t>
            </a:r>
          </a:p>
          <a:p>
            <a:pPr marL="0" indent="0">
              <a:buNone/>
            </a:pPr>
            <a:r>
              <a:rPr lang="nl-NL" dirty="0"/>
              <a:t>De volgende maatregelen zorgen ervoor dat werknemers voldoende licht op het werk hebben en er geen hinder van ondervinden:</a:t>
            </a:r>
          </a:p>
          <a:p>
            <a:r>
              <a:rPr lang="nl-NL" dirty="0"/>
              <a:t>Plaats werkplekken dichter bij het raam als er klachten over te weinig licht zijn en plaats ze verder van het raam af als er juist klachten zijn over spiegeling en verblinding door te veel daglicht. </a:t>
            </a:r>
          </a:p>
          <a:p>
            <a:r>
              <a:rPr lang="nl-NL" dirty="0"/>
              <a:t>Stel beeldschermwerkplekken zo op dat de kijkrichting parallel is aan het raam. Hierdoor kijkt men niet tegen het daglicht in (als het gezicht richting het raam gekeerd is) en valt het daglicht niet op het scherm (als de rug richting het raam gekeerd is). </a:t>
            </a:r>
          </a:p>
          <a:p>
            <a:r>
              <a:rPr lang="nl-NL" dirty="0"/>
              <a:t>Zorg in geval van beeldschermwerk voor geschikte zonwering die spiegelend daglicht kan tegenhouden. Voorbeelden zijn zonneschermen, jaloezieën en getint glas. </a:t>
            </a:r>
          </a:p>
          <a:p>
            <a:r>
              <a:rPr lang="nl-NL" dirty="0"/>
              <a:t>Maak bij nachtwerk eventueel gebruik van daglichtlampen of een dynamisch lichtsysteem dat de variaties van zonlicht goed kan nabootsen. </a:t>
            </a:r>
          </a:p>
          <a:p>
            <a:r>
              <a:rPr lang="nl-NL" dirty="0"/>
              <a:t>Las voldoende rustpauzes in bij werkzaamheden zonder veel daglicht.</a:t>
            </a:r>
          </a:p>
          <a:p>
            <a:endParaRPr lang="nl-NL" dirty="0"/>
          </a:p>
        </p:txBody>
      </p:sp>
    </p:spTree>
    <p:extLst>
      <p:ext uri="{BB962C8B-B14F-4D97-AF65-F5344CB8AC3E}">
        <p14:creationId xmlns:p14="http://schemas.microsoft.com/office/powerpoint/2010/main" val="1328475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Luchtverversing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a:solidFill>
                  <a:srgbClr val="FF0000"/>
                </a:solidFill>
              </a:rPr>
              <a:t>Vuile lucht ontstaat door:</a:t>
            </a:r>
          </a:p>
          <a:p>
            <a:r>
              <a:rPr lang="nl-NL" dirty="0"/>
              <a:t>opname van stofdeeltjes van kleding en vloerbedekking;</a:t>
            </a:r>
          </a:p>
          <a:p>
            <a:r>
              <a:rPr lang="nl-NL" dirty="0"/>
              <a:t>het ademen van mensen;</a:t>
            </a:r>
          </a:p>
          <a:p>
            <a:r>
              <a:rPr lang="nl-NL" dirty="0"/>
              <a:t>uitstoot van kantoorapparatuur zoals printers, faxen en kopieerapparaten;  </a:t>
            </a:r>
          </a:p>
          <a:p>
            <a:r>
              <a:rPr lang="nl-NL" dirty="0"/>
              <a:t>micro-organismen zoals schimmels en bacteriën doordat de lucht vochtig is;  </a:t>
            </a:r>
          </a:p>
          <a:p>
            <a:r>
              <a:rPr lang="nl-NL" dirty="0"/>
              <a:t>stoffen die tijdens werkprocessen vrijkomen.  </a:t>
            </a:r>
          </a:p>
          <a:p>
            <a:endParaRPr lang="nl-NL" dirty="0"/>
          </a:p>
        </p:txBody>
      </p:sp>
    </p:spTree>
    <p:extLst>
      <p:ext uri="{BB962C8B-B14F-4D97-AF65-F5344CB8AC3E}">
        <p14:creationId xmlns:p14="http://schemas.microsoft.com/office/powerpoint/2010/main" val="2779015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Luchtverversing</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b="1" dirty="0"/>
              <a:t>Gezondheidsklachten door vuile lucht </a:t>
            </a:r>
          </a:p>
          <a:p>
            <a:pPr marL="0" indent="0">
              <a:buNone/>
            </a:pPr>
            <a:r>
              <a:rPr lang="nl-NL" dirty="0"/>
              <a:t>Vervuilde lucht kan leiden tot een groot aantal gezondheidsklachten. </a:t>
            </a:r>
            <a:r>
              <a:rPr lang="nl-NL" dirty="0">
                <a:solidFill>
                  <a:srgbClr val="FF0000"/>
                </a:solidFill>
              </a:rPr>
              <a:t>Veelvoorkomende klachten </a:t>
            </a:r>
            <a:r>
              <a:rPr lang="nl-NL" dirty="0"/>
              <a:t>zijn:</a:t>
            </a:r>
          </a:p>
          <a:p>
            <a:r>
              <a:rPr lang="nl-NL" dirty="0"/>
              <a:t>last van de luchtwegen/astma;</a:t>
            </a:r>
          </a:p>
          <a:p>
            <a:r>
              <a:rPr lang="nl-NL" dirty="0"/>
              <a:t>irritatie aan de ogen en huid;</a:t>
            </a:r>
          </a:p>
          <a:p>
            <a:r>
              <a:rPr lang="nl-NL" dirty="0"/>
              <a:t>het optreden van allergische reacties; </a:t>
            </a:r>
          </a:p>
          <a:p>
            <a:r>
              <a:rPr lang="nl-NL" dirty="0"/>
              <a:t>hoofdpijn;</a:t>
            </a:r>
          </a:p>
          <a:p>
            <a:r>
              <a:rPr lang="nl-NL" dirty="0"/>
              <a:t>concentratieproblemen.</a:t>
            </a:r>
          </a:p>
          <a:p>
            <a:pPr marL="0" indent="0">
              <a:buNone/>
            </a:pPr>
            <a:r>
              <a:rPr lang="nl-NL" dirty="0"/>
              <a:t>Als deze klachten bij veel mensen in hetzelfde kantoorcomplex voorkomen en duidelijk gerelateerd zijn aan het gebouw, spreekt men ook wel van een </a:t>
            </a:r>
            <a:r>
              <a:rPr lang="nl-NL" i="1" dirty="0">
                <a:solidFill>
                  <a:srgbClr val="FF0000"/>
                </a:solidFill>
              </a:rPr>
              <a:t>sick-building-</a:t>
            </a:r>
            <a:r>
              <a:rPr lang="nl-NL" i="1" dirty="0" err="1">
                <a:solidFill>
                  <a:srgbClr val="FF0000"/>
                </a:solidFill>
              </a:rPr>
              <a:t>syndrome</a:t>
            </a:r>
            <a:r>
              <a:rPr lang="nl-NL" dirty="0">
                <a:solidFill>
                  <a:srgbClr val="FF0000"/>
                </a:solidFill>
              </a:rPr>
              <a:t>. </a:t>
            </a:r>
          </a:p>
        </p:txBody>
      </p:sp>
    </p:spTree>
    <p:extLst>
      <p:ext uri="{BB962C8B-B14F-4D97-AF65-F5344CB8AC3E}">
        <p14:creationId xmlns:p14="http://schemas.microsoft.com/office/powerpoint/2010/main" val="48763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Luctverversing</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a:t>Gangbare adviezen luchtverversing </a:t>
            </a:r>
          </a:p>
          <a:p>
            <a:r>
              <a:rPr lang="nl-NL" dirty="0"/>
              <a:t>In kantoorruimten wordt geadviseerd om een minimale luchtverversing van 30 m³/uur per persoon te hanteren bij licht fysiek inspannende werkzaamheden en 50 m³/uur bij fysiek zwaarder inspannende werkzaamheden. </a:t>
            </a:r>
            <a:r>
              <a:rPr lang="nl-NL" dirty="0">
                <a:solidFill>
                  <a:srgbClr val="FF0000"/>
                </a:solidFill>
              </a:rPr>
              <a:t>Voor scholen adviseert de GG&amp;GD een minimale luchtverversing van 40 m³/uur en liever nog 50 m³/uur. </a:t>
            </a:r>
            <a:r>
              <a:rPr lang="nl-NL" dirty="0"/>
              <a:t>Het gaat hier immers om mensen in de groei. Ook heeft een vervuilde lucht een mogelijk negatief effect op de schoolprestaties. Bij industriële werkplekken zal 50 m³/uur ruim voldoende zijn. Vanwege allerlei processen zal de ventilatie berekend moeten worden met als uitgangspunt alle mogelijke vormen van verontreiniging. </a:t>
            </a:r>
          </a:p>
          <a:p>
            <a:r>
              <a:rPr lang="nl-NL" dirty="0"/>
              <a:t>Luchtverversing mag nooit leiden tot hinderlijke tocht. Tocht wordt volgens de normen als hinderlijk ervaren zodra de luchtsnelheid boven de 0,15 m/s komt (in de zomer mag dit 0,25 m/s zijn). Beter is de tocht niet boven de 0,1 m/s te laten komen.</a:t>
            </a:r>
          </a:p>
          <a:p>
            <a:endParaRPr lang="nl-NL" dirty="0"/>
          </a:p>
        </p:txBody>
      </p:sp>
    </p:spTree>
    <p:extLst>
      <p:ext uri="{BB962C8B-B14F-4D97-AF65-F5344CB8AC3E}">
        <p14:creationId xmlns:p14="http://schemas.microsoft.com/office/powerpoint/2010/main" val="340302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Luchtverversing</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Maatregelen voor luchtverversing:</a:t>
            </a:r>
          </a:p>
          <a:p>
            <a:r>
              <a:rPr lang="nl-NL" dirty="0"/>
              <a:t>Installeer een efficiënt ventilatiesysteem.</a:t>
            </a:r>
          </a:p>
          <a:p>
            <a:r>
              <a:rPr lang="nl-NL" dirty="0"/>
              <a:t>Vervang stoffilters in het ventilatiesysteem regelmatig en maak de kanalen schoon. </a:t>
            </a:r>
          </a:p>
          <a:p>
            <a:r>
              <a:rPr lang="nl-NL" dirty="0"/>
              <a:t>Plaats printers, faxen en kopieerapparaten die meer dan 5000 kopieën per maand produceren in een aparte ruimte met voldoende ventilatie. Als er meer dan 50.000 afdrukken worden gemaakt, dan is plaatsing in een repro-ruimte en bronafzuiging nodig (aldus Arbo-informatieblad nr. 7: kantoren). </a:t>
            </a:r>
          </a:p>
          <a:p>
            <a:pPr marL="0" indent="0">
              <a:buNone/>
            </a:pPr>
            <a:r>
              <a:rPr lang="nl-NL" dirty="0"/>
              <a:t>Naast luchtverversing is het ook belangrijk om de werkplek regelmatig te reinigen. Een schone werkplek verbetert de luchtkwaliteit. Neem daarom de volgende maatregelen:</a:t>
            </a:r>
          </a:p>
          <a:p>
            <a:r>
              <a:rPr lang="nl-NL" dirty="0"/>
              <a:t>Zorg ervoor dat de werkplek regelmatig wordt schoongemaakt. </a:t>
            </a:r>
          </a:p>
          <a:p>
            <a:r>
              <a:rPr lang="nl-NL" dirty="0"/>
              <a:t>Hou het bureau zo leeg mogelijk (</a:t>
            </a:r>
            <a:r>
              <a:rPr lang="nl-NL" i="1" dirty="0"/>
              <a:t>clean desk policy</a:t>
            </a:r>
            <a:r>
              <a:rPr lang="nl-NL" dirty="0"/>
              <a:t>) zodat stof afgenomen kan worden. </a:t>
            </a:r>
          </a:p>
          <a:p>
            <a:r>
              <a:rPr lang="nl-NL" dirty="0"/>
              <a:t>Maak gebruik van dichte kasten.</a:t>
            </a:r>
          </a:p>
          <a:p>
            <a:r>
              <a:rPr lang="nl-NL" dirty="0"/>
              <a:t>Gebruik gladde vloerbedekking die makkelijk te reinigen is.</a:t>
            </a:r>
          </a:p>
          <a:p>
            <a:endParaRPr lang="nl-NL" dirty="0"/>
          </a:p>
        </p:txBody>
      </p:sp>
    </p:spTree>
    <p:extLst>
      <p:ext uri="{BB962C8B-B14F-4D97-AF65-F5344CB8AC3E}">
        <p14:creationId xmlns:p14="http://schemas.microsoft.com/office/powerpoint/2010/main" val="2373216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Luchtvochtigheid</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Gezondheidsklachten door vocht  </a:t>
            </a:r>
          </a:p>
          <a:p>
            <a:pPr marL="0" indent="0">
              <a:buNone/>
            </a:pPr>
            <a:r>
              <a:rPr lang="nl-NL" dirty="0"/>
              <a:t>Een vochtige omgeving bevordert de groei van schimmels en micro-organismen</a:t>
            </a:r>
            <a:r>
              <a:rPr lang="nl-NL" dirty="0">
                <a:solidFill>
                  <a:srgbClr val="FF0000"/>
                </a:solidFill>
              </a:rPr>
              <a:t>. Dit kan leiden tot allergische reacties, hoofdpijn, benauwdheid, hoesten en chronische neusverkoudheid</a:t>
            </a:r>
            <a:r>
              <a:rPr lang="nl-NL" dirty="0"/>
              <a:t>.</a:t>
            </a:r>
          </a:p>
          <a:p>
            <a:pPr marL="0" indent="0">
              <a:buNone/>
            </a:pPr>
            <a:r>
              <a:rPr lang="nl-NL" dirty="0"/>
              <a:t>Langdurig of veelvuldig vocht op de huid kan de beschermende werking aantasten, wat de werking van irriterende stoffen kan verergeren. Werknemers kunnen daardoor sneller last krijgen van huidirritaties, zoals (allergisch) eczeem. </a:t>
            </a:r>
          </a:p>
          <a:p>
            <a:pPr marL="0" indent="0">
              <a:buNone/>
            </a:pPr>
            <a:r>
              <a:rPr lang="nl-NL" dirty="0"/>
              <a:t>Vocht in combinatie met hitte is ook niet gunstig voor het lichaam. Dit kan leiden tot klachten aan hart- en bloedvaten, omdat het lichaam de warmte niet kan kwijtraken via zweten of koelen. Er kunnen door deze combinatie ook huidaandoeningen ontstaan, zoals jeuk en blaasjes.</a:t>
            </a:r>
          </a:p>
          <a:p>
            <a:endParaRPr lang="nl-NL" dirty="0"/>
          </a:p>
        </p:txBody>
      </p:sp>
    </p:spTree>
    <p:extLst>
      <p:ext uri="{BB962C8B-B14F-4D97-AF65-F5344CB8AC3E}">
        <p14:creationId xmlns:p14="http://schemas.microsoft.com/office/powerpoint/2010/main" val="4221798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Luchtvochtigheid</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Te droge lucht ook niet goed </a:t>
            </a:r>
          </a:p>
          <a:p>
            <a:pPr marL="0" indent="0">
              <a:buNone/>
            </a:pPr>
            <a:r>
              <a:rPr lang="nl-NL" dirty="0"/>
              <a:t>Een vochtige werkplek is dus niet goed, maar een te </a:t>
            </a:r>
            <a:r>
              <a:rPr lang="nl-NL" dirty="0">
                <a:solidFill>
                  <a:srgbClr val="FF0000"/>
                </a:solidFill>
              </a:rPr>
              <a:t>droge lucht </a:t>
            </a:r>
            <a:r>
              <a:rPr lang="nl-NL" dirty="0"/>
              <a:t>is ook niet prettig om in te werken. Het lichaam kan dan ongemerkt veel </a:t>
            </a:r>
            <a:r>
              <a:rPr lang="nl-NL" dirty="0">
                <a:solidFill>
                  <a:srgbClr val="FF0000"/>
                </a:solidFill>
              </a:rPr>
              <a:t>vocht kwijtraken</a:t>
            </a:r>
            <a:r>
              <a:rPr lang="nl-NL" dirty="0"/>
              <a:t>. En vaak zijn het de slijmvliezen in de neus en op de lippen die verstoord worden in hun normale werking. Bij beeldschermwerk of andere werkzaamheden waarbij de oogbol weinig beweegt of de oogleden weinig knipperen, komen vaak </a:t>
            </a:r>
            <a:r>
              <a:rPr lang="nl-NL" dirty="0">
                <a:solidFill>
                  <a:srgbClr val="FF0000"/>
                </a:solidFill>
              </a:rPr>
              <a:t>oogklachten</a:t>
            </a:r>
            <a:r>
              <a:rPr lang="nl-NL" dirty="0"/>
              <a:t> voor vanwege een gebrek aan vocht. Het is daarom raadzaam om de luchtvochtigheid in een ruimte goed te regelen.</a:t>
            </a:r>
          </a:p>
          <a:p>
            <a:pPr marL="0" indent="0">
              <a:buNone/>
            </a:pPr>
            <a:r>
              <a:rPr lang="nl-NL" b="1" dirty="0"/>
              <a:t>Luchtvochtigheid </a:t>
            </a:r>
          </a:p>
          <a:p>
            <a:pPr marL="0" indent="0">
              <a:buNone/>
            </a:pPr>
            <a:r>
              <a:rPr lang="nl-NL" dirty="0"/>
              <a:t>Over het algemeen wordt een </a:t>
            </a:r>
            <a:r>
              <a:rPr lang="nl-NL" dirty="0">
                <a:solidFill>
                  <a:srgbClr val="FF0000"/>
                </a:solidFill>
              </a:rPr>
              <a:t>relatieve luchtvochtigheid tussen de 30% en 70% </a:t>
            </a:r>
            <a:r>
              <a:rPr lang="nl-NL" dirty="0"/>
              <a:t>als behaaglijk ervaren. De moeilijkheid bij het regelen van de luchtvochtigheid is dat de hoeveelheid vocht in de lucht altijd relatief is. </a:t>
            </a:r>
          </a:p>
          <a:p>
            <a:pPr marL="0" indent="0">
              <a:buNone/>
            </a:pPr>
            <a:r>
              <a:rPr lang="nl-NL" dirty="0"/>
              <a:t>Van nature warme lucht kan meer vocht bevatten dan koude lucht. Vandaar dat koude lucht die verwarmd wordt (als de verwarming aan gaat in de winter) meestal zeer droog is en een relatief vochtigheidspercentage heeft dat ver beneden de 45% ligt. Dit wordt vaak als oncomfortabel ervaren. Vooral een kantoorinrichting met veel katoenen of onbewerkt hout of beton of waarin veel papier ligt opgeslagen, kan veel vocht absorberen voordat het in de lucht terechtkomt. </a:t>
            </a:r>
          </a:p>
          <a:p>
            <a:pPr marL="0" indent="0">
              <a:buNone/>
            </a:pPr>
            <a:r>
              <a:rPr lang="nl-NL" dirty="0"/>
              <a:t>Op koude oppervlakken (koude ramen of leidingen) zal vochtige lucht condenseren en bestaat de kans dat druppelvorming wat natte oppervlakken achterlaat.</a:t>
            </a:r>
          </a:p>
          <a:p>
            <a:endParaRPr lang="nl-NL" dirty="0"/>
          </a:p>
        </p:txBody>
      </p:sp>
    </p:spTree>
    <p:extLst>
      <p:ext uri="{BB962C8B-B14F-4D97-AF65-F5344CB8AC3E}">
        <p14:creationId xmlns:p14="http://schemas.microsoft.com/office/powerpoint/2010/main" val="90315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Tocht</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Stijve spieren </a:t>
            </a:r>
          </a:p>
          <a:p>
            <a:pPr marL="0" indent="0">
              <a:buNone/>
            </a:pPr>
            <a:r>
              <a:rPr lang="nl-NL" dirty="0"/>
              <a:t>Tocht wordt als hinderlijk ervaren bij een luchtverplaatsing van meer dan 0,15 m/s in de winter en 0,25 m/s in de zomer. Luchtverplaatsing of tocht is in de zomer immers meestal veel acceptabeler doordat de waterdamp op het lichaam (= zweet) dan sneller verdampt en de huid hierdoor koelt. </a:t>
            </a:r>
          </a:p>
          <a:p>
            <a:pPr marL="0" indent="0">
              <a:buNone/>
            </a:pPr>
            <a:r>
              <a:rPr lang="nl-NL" dirty="0"/>
              <a:t>Tocht kan ontstaan bij te sterke ventilatie. Ventileren met koude en vooral droge lucht kan zelfs zeer hinderlijk zijn. Tocht kan ook voorkomen bij deuren die openstaan of bij slecht sluitende kozijnen. Vaak is tocht voelbaar doordat koude lucht langs </a:t>
            </a:r>
            <a:r>
              <a:rPr lang="nl-NL" dirty="0" err="1"/>
              <a:t>ongeïsoleerde</a:t>
            </a:r>
            <a:r>
              <a:rPr lang="nl-NL" dirty="0"/>
              <a:t> ramen naar beneden ‘valt’. Veel mensen blijken naarmate ze ouder worden tocht beter te kunnen waarnemen in de nek en op de blote schouders/bovenarmen.  </a:t>
            </a:r>
          </a:p>
          <a:p>
            <a:pPr marL="0" indent="0">
              <a:buNone/>
            </a:pPr>
            <a:r>
              <a:rPr lang="nl-NL" b="1" dirty="0"/>
              <a:t>Richtlijnen ventilatie </a:t>
            </a:r>
          </a:p>
          <a:p>
            <a:pPr marL="0" indent="0">
              <a:buNone/>
            </a:pPr>
            <a:r>
              <a:rPr lang="nl-NL" dirty="0"/>
              <a:t>Werkgevers moeten altijd voorkomen dat hun personeel last heeft van een te warm of te koud binnenklimaat. Tocht is één van de vier factoren die bepaalt hoe het binnenklimaat ervaren wordt. Specifiek zegt het </a:t>
            </a:r>
            <a:r>
              <a:rPr lang="nl-NL" dirty="0">
                <a:hlinkClick r:id="rId2"/>
              </a:rPr>
              <a:t>Arbobesluit artikel 6.2</a:t>
            </a:r>
            <a:r>
              <a:rPr lang="nl-NL" dirty="0"/>
              <a:t> over tocht dat "luchtverversingsinstallaties zodanig moeten functioneren dat werknemers niet aan hinderlijke tocht worden blootgesteld".</a:t>
            </a:r>
          </a:p>
          <a:p>
            <a:pPr marL="0" indent="0">
              <a:buNone/>
            </a:pPr>
            <a:r>
              <a:rPr lang="nl-NL" dirty="0"/>
              <a:t>Soms is het onvermijdelijk dat werknemers op een tochtige plek werken, bijvoorbeeld in loodsen waar de deur vaak opengaat. Werkgevers moeten in dat geval zorgen voor beschermende kleding om discomfort te voorkomen.</a:t>
            </a:r>
          </a:p>
          <a:p>
            <a:endParaRPr lang="nl-NL" dirty="0"/>
          </a:p>
        </p:txBody>
      </p:sp>
    </p:spTree>
    <p:extLst>
      <p:ext uri="{BB962C8B-B14F-4D97-AF65-F5344CB8AC3E}">
        <p14:creationId xmlns:p14="http://schemas.microsoft.com/office/powerpoint/2010/main" val="40886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Fysische factoren</a:t>
            </a:r>
            <a:endParaRPr lang="nl-NL" dirty="0"/>
          </a:p>
        </p:txBody>
      </p:sp>
      <p:sp>
        <p:nvSpPr>
          <p:cNvPr id="3" name="Tijdelijke aanduiding voor inhoud 2"/>
          <p:cNvSpPr>
            <a:spLocks noGrp="1"/>
          </p:cNvSpPr>
          <p:nvPr>
            <p:ph idx="1"/>
          </p:nvPr>
        </p:nvSpPr>
        <p:spPr/>
        <p:txBody>
          <a:bodyPr/>
          <a:lstStyle/>
          <a:p>
            <a:pPr marL="0" indent="0">
              <a:buNone/>
            </a:pPr>
            <a:r>
              <a:rPr lang="nl-NL" dirty="0"/>
              <a:t>De </a:t>
            </a:r>
            <a:r>
              <a:rPr lang="nl-NL" dirty="0">
                <a:solidFill>
                  <a:srgbClr val="FF0000"/>
                </a:solidFill>
              </a:rPr>
              <a:t>ruimte en omgeving </a:t>
            </a:r>
            <a:r>
              <a:rPr lang="nl-NL" dirty="0"/>
              <a:t>waarin wordt gewerkt en de apparatuur die wordt gebruikt, zijn </a:t>
            </a:r>
            <a:r>
              <a:rPr lang="nl-NL" dirty="0">
                <a:solidFill>
                  <a:srgbClr val="FF0000"/>
                </a:solidFill>
              </a:rPr>
              <a:t>omgevingsfactoren die een effect kunnen hebben op het lichaam</a:t>
            </a:r>
            <a:r>
              <a:rPr lang="nl-NL" dirty="0"/>
              <a:t>. Een koude vochtige werkplek is niet prettig om in te werken en kan gezondheidsklachten veroorzaken. Net als een te warme werkplek of een ruimte waar weinig daglicht binnenkomt. Ook andere omgevingsfactoren kunnen schadelijk zijn voor het lichaam. Bijvoorbeeld machines die te veel lawaai produceren of een bepaald soort straling. Werkgevers en ondernemingen moeten dan ook precies weten wat de mogelijke risico’s zijn en daar hun arbobeleid op aanpassen.</a:t>
            </a:r>
          </a:p>
        </p:txBody>
      </p:sp>
    </p:spTree>
    <p:extLst>
      <p:ext uri="{BB962C8B-B14F-4D97-AF65-F5344CB8AC3E}">
        <p14:creationId xmlns:p14="http://schemas.microsoft.com/office/powerpoint/2010/main" val="1503429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Tocht</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Tocht voorkomen </a:t>
            </a:r>
          </a:p>
          <a:p>
            <a:pPr marL="0" indent="0">
              <a:buNone/>
            </a:pPr>
            <a:r>
              <a:rPr lang="nl-NL" dirty="0"/>
              <a:t>De volgende aandachtspunten helpen om tocht op de werkplek zo veel mogelijk te beperken:</a:t>
            </a:r>
          </a:p>
          <a:p>
            <a:r>
              <a:rPr lang="nl-NL" dirty="0"/>
              <a:t>Zorg ervoor dat de temperatuur tussen twee aansluitende ruimtes niet veel verschilt. </a:t>
            </a:r>
          </a:p>
          <a:p>
            <a:r>
              <a:rPr lang="nl-NL" dirty="0"/>
              <a:t>Laat werkplekken niet tegen ramen aansluiten en zeker niet als er geen isolerend glas is.</a:t>
            </a:r>
          </a:p>
          <a:p>
            <a:r>
              <a:rPr lang="nl-NL" dirty="0"/>
              <a:t>Bevestig </a:t>
            </a:r>
            <a:r>
              <a:rPr lang="nl-NL" dirty="0" err="1"/>
              <a:t>tochtstrips</a:t>
            </a:r>
            <a:r>
              <a:rPr lang="nl-NL" dirty="0"/>
              <a:t> op deuren en ramen die niet goed sluiten.</a:t>
            </a:r>
          </a:p>
          <a:p>
            <a:r>
              <a:rPr lang="nl-NL" dirty="0"/>
              <a:t>Plaats een extra tochtdeur bij deuren die vaak opengaan (bijvoorbeeld in een winkel). </a:t>
            </a:r>
          </a:p>
          <a:p>
            <a:r>
              <a:rPr lang="nl-NL" dirty="0"/>
              <a:t>Probeer grote deuren die nodig zijn bij transport zo veel mogelijk gesloten te houden. </a:t>
            </a:r>
          </a:p>
          <a:p>
            <a:r>
              <a:rPr lang="nl-NL" dirty="0"/>
              <a:t>Een personendeur in een grote </a:t>
            </a:r>
            <a:r>
              <a:rPr lang="nl-NL" dirty="0" err="1"/>
              <a:t>loodsdeur</a:t>
            </a:r>
            <a:r>
              <a:rPr lang="nl-NL" dirty="0"/>
              <a:t> voorkomt dat de grote deur onnodig vaak open staat.</a:t>
            </a:r>
          </a:p>
          <a:p>
            <a:r>
              <a:rPr lang="nl-NL" dirty="0"/>
              <a:t>Als een bureau op de tocht staat, kijk dan of het verplaatst kan worden naar een plek met minder tocht.</a:t>
            </a:r>
          </a:p>
          <a:p>
            <a:endParaRPr lang="nl-NL" dirty="0"/>
          </a:p>
        </p:txBody>
      </p:sp>
    </p:spTree>
    <p:extLst>
      <p:ext uri="{BB962C8B-B14F-4D97-AF65-F5344CB8AC3E}">
        <p14:creationId xmlns:p14="http://schemas.microsoft.com/office/powerpoint/2010/main" val="3575164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Fysische factoren.</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solidFill>
                  <a:srgbClr val="FF0000"/>
                </a:solidFill>
              </a:rPr>
              <a:t>Elektromagnetische </a:t>
            </a:r>
            <a:r>
              <a:rPr lang="nl-NL" dirty="0">
                <a:solidFill>
                  <a:srgbClr val="FF0000"/>
                </a:solidFill>
              </a:rPr>
              <a:t>velden</a:t>
            </a:r>
          </a:p>
          <a:p>
            <a:r>
              <a:rPr lang="nl-NL" dirty="0">
                <a:solidFill>
                  <a:srgbClr val="FF0000"/>
                </a:solidFill>
              </a:rPr>
              <a:t>Ioniserende straling</a:t>
            </a:r>
          </a:p>
          <a:p>
            <a:r>
              <a:rPr lang="nl-NL" dirty="0">
                <a:solidFill>
                  <a:srgbClr val="FF0000"/>
                </a:solidFill>
              </a:rPr>
              <a:t>Lawaai op het werk</a:t>
            </a:r>
          </a:p>
          <a:p>
            <a:r>
              <a:rPr lang="nl-NL" dirty="0">
                <a:solidFill>
                  <a:srgbClr val="FF0000"/>
                </a:solidFill>
              </a:rPr>
              <a:t>Licht op het werk</a:t>
            </a:r>
          </a:p>
          <a:p>
            <a:r>
              <a:rPr lang="nl-NL" dirty="0">
                <a:solidFill>
                  <a:srgbClr val="FF0000"/>
                </a:solidFill>
              </a:rPr>
              <a:t>Luchtverversing</a:t>
            </a:r>
          </a:p>
          <a:p>
            <a:r>
              <a:rPr lang="nl-NL" dirty="0">
                <a:solidFill>
                  <a:srgbClr val="FF0000"/>
                </a:solidFill>
              </a:rPr>
              <a:t>Luchtvochtigheid op het werk</a:t>
            </a:r>
          </a:p>
          <a:p>
            <a:r>
              <a:rPr lang="nl-NL" dirty="0"/>
              <a:t>Optische straling</a:t>
            </a:r>
          </a:p>
          <a:p>
            <a:r>
              <a:rPr lang="nl-NL" dirty="0">
                <a:solidFill>
                  <a:srgbClr val="FF0000"/>
                </a:solidFill>
              </a:rPr>
              <a:t>Tocht</a:t>
            </a:r>
          </a:p>
          <a:p>
            <a:r>
              <a:rPr lang="nl-NL" dirty="0"/>
              <a:t>Trillingen op het werk</a:t>
            </a:r>
          </a:p>
          <a:p>
            <a:r>
              <a:rPr lang="nl-NL" dirty="0"/>
              <a:t>Werken in de kou</a:t>
            </a:r>
          </a:p>
          <a:p>
            <a:r>
              <a:rPr lang="nl-NL" dirty="0"/>
              <a:t>Werken in de warmte of bij hoge temperaturen</a:t>
            </a:r>
          </a:p>
          <a:p>
            <a:r>
              <a:rPr lang="nl-NL" dirty="0"/>
              <a:t>Werken in de zon</a:t>
            </a:r>
          </a:p>
          <a:p>
            <a:endParaRPr lang="nl-NL" dirty="0"/>
          </a:p>
        </p:txBody>
      </p:sp>
    </p:spTree>
    <p:extLst>
      <p:ext uri="{BB962C8B-B14F-4D97-AF65-F5344CB8AC3E}">
        <p14:creationId xmlns:p14="http://schemas.microsoft.com/office/powerpoint/2010/main" val="75116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Electromagnetische</a:t>
            </a:r>
            <a:r>
              <a:rPr lang="nl-NL" dirty="0" smtClean="0"/>
              <a:t> velden</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solidFill>
                  <a:srgbClr val="FF0000"/>
                </a:solidFill>
              </a:rPr>
              <a:t>Overal  waar sprake is van elektrische stroom of zendsignalen ontstaan elektromagnetische velden</a:t>
            </a:r>
            <a:r>
              <a:rPr lang="nl-NL" dirty="0"/>
              <a:t>. Bij huishoudelijke apparatuur waarbij relatief kleine elektromotoren, transformatoren of zenders worden toegepast (zoals mixers en computers) is de sterkte van deze elektromagnetische velden te laag om bekende effecten op de gezondheid te veroorzaken. In de buurt van sommige bronnen kunnen de elektromagnetische velden leiden tot </a:t>
            </a:r>
            <a:r>
              <a:rPr lang="nl-NL" dirty="0" smtClean="0"/>
              <a:t>gezon</a:t>
            </a:r>
            <a:r>
              <a:rPr lang="nl-NL" dirty="0"/>
              <a:t>dheidseffecten. </a:t>
            </a:r>
          </a:p>
          <a:p>
            <a:pPr marL="0" indent="0">
              <a:buNone/>
            </a:pPr>
            <a:endParaRPr lang="nl-NL" dirty="0" smtClean="0"/>
          </a:p>
          <a:p>
            <a:pPr marL="0" indent="0">
              <a:buNone/>
            </a:pPr>
            <a:r>
              <a:rPr lang="nl-NL" b="1" dirty="0"/>
              <a:t>Gevaar</a:t>
            </a:r>
          </a:p>
          <a:p>
            <a:pPr marL="0" indent="0">
              <a:buNone/>
            </a:pPr>
            <a:r>
              <a:rPr lang="nl-NL" dirty="0"/>
              <a:t>Elektromagnetische velden kunnen gevolgen hebben voor de gezondheid van werknemers. De mate waarin en manier waarop is afhankelijk van de frequentie en de veldsterkte. </a:t>
            </a:r>
            <a:r>
              <a:rPr lang="nl-NL" dirty="0">
                <a:solidFill>
                  <a:srgbClr val="FF0000"/>
                </a:solidFill>
              </a:rPr>
              <a:t>Als de velden sterk genoeg zijn, ontstaan elektrische stroompjes die tintelingen of pijn kunnen veroorzaken, of neemt het lichaam energie op waardoor het opwarmt.</a:t>
            </a:r>
            <a:r>
              <a:rPr lang="nl-NL" dirty="0"/>
              <a:t> Een te sterke stijging van de lichaamstemperatuur kan leiden tot schadelijke gezondheidseffecten.</a:t>
            </a:r>
          </a:p>
          <a:p>
            <a:pPr marL="0" indent="0">
              <a:buNone/>
            </a:pPr>
            <a:r>
              <a:rPr lang="nl-NL" dirty="0"/>
              <a:t>Elektromagnetische velden die zwakker zijn dan de wettelijke blootstellinglimieten hebben deze effecten  niet en er is ook geen bewijs dat deze lage veldsterkte op lange termijn tot gezondheidsschade leidt. Zodra de blootstelling ophoudt, houden de effecten ook op</a:t>
            </a:r>
            <a:r>
              <a:rPr lang="nl-NL" dirty="0" smtClean="0"/>
              <a:t>.</a:t>
            </a:r>
            <a:endParaRPr lang="nl-NL" dirty="0"/>
          </a:p>
        </p:txBody>
      </p:sp>
    </p:spTree>
    <p:extLst>
      <p:ext uri="{BB962C8B-B14F-4D97-AF65-F5344CB8AC3E}">
        <p14:creationId xmlns:p14="http://schemas.microsoft.com/office/powerpoint/2010/main" val="1140930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Ioniserende straling</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Ioniserende straling is vooral bekend vanuit de gezondheidszorg, waarbij met </a:t>
            </a:r>
            <a:r>
              <a:rPr lang="nl-NL" dirty="0">
                <a:solidFill>
                  <a:srgbClr val="FF0000"/>
                </a:solidFill>
              </a:rPr>
              <a:t>ioniserende straling bijvoorbeeld röntgenfoto’s </a:t>
            </a:r>
            <a:r>
              <a:rPr lang="nl-NL" dirty="0"/>
              <a:t>worden gemaakt of kankerpatiënten worden behandeld. Ioniserende straling wordt ook toegepast in bepaalde meetapparatuur. Blootstelling aan een te hoge dosis ioniserende straling kan echter tot ernstige gezondheidsschade leiden. Het werken met deze </a:t>
            </a:r>
            <a:r>
              <a:rPr lang="nl-NL" dirty="0" smtClean="0"/>
              <a:t>straling </a:t>
            </a:r>
            <a:r>
              <a:rPr lang="nl-NL" dirty="0"/>
              <a:t>is daarom aan strikte regels gebonden</a:t>
            </a:r>
            <a:r>
              <a:rPr lang="nl-NL" dirty="0" smtClean="0"/>
              <a:t>.</a:t>
            </a:r>
          </a:p>
          <a:p>
            <a:pPr marL="0" indent="0">
              <a:buNone/>
            </a:pPr>
            <a:r>
              <a:rPr lang="nl-NL" dirty="0"/>
              <a:t/>
            </a:r>
            <a:br>
              <a:rPr lang="nl-NL" dirty="0"/>
            </a:br>
            <a:r>
              <a:rPr lang="nl-NL" b="1" dirty="0" smtClean="0"/>
              <a:t>Aandachtspunten </a:t>
            </a:r>
            <a:r>
              <a:rPr lang="nl-NL" b="1" dirty="0"/>
              <a:t>ioniserende straling</a:t>
            </a:r>
          </a:p>
          <a:p>
            <a:pPr marL="0" indent="0">
              <a:buNone/>
            </a:pPr>
            <a:r>
              <a:rPr lang="nl-NL" dirty="0"/>
              <a:t>Werkgevers moeten binnen het bedrijf maatregelen treffen om hun werknemers zo veel mogelijk te beschermen tegen ioniserende straling. Belangrijke maatregelen zijn:</a:t>
            </a:r>
          </a:p>
          <a:p>
            <a:r>
              <a:rPr lang="nl-NL" dirty="0"/>
              <a:t>vergroten van de afstand tussen werknemer en de stralingsbron;</a:t>
            </a:r>
          </a:p>
          <a:p>
            <a:r>
              <a:rPr lang="nl-NL" dirty="0"/>
              <a:t>beperken van de blootstellingstijd;</a:t>
            </a:r>
          </a:p>
          <a:p>
            <a:r>
              <a:rPr lang="nl-NL" dirty="0"/>
              <a:t>afschermen van radioactieve stoffen of (röntgen)apparatuur;</a:t>
            </a:r>
          </a:p>
          <a:p>
            <a:r>
              <a:rPr lang="nl-NL" dirty="0"/>
              <a:t>aanbrengen van waarschuwingssymbolen;</a:t>
            </a:r>
          </a:p>
          <a:p>
            <a:r>
              <a:rPr lang="nl-NL" dirty="0"/>
              <a:t>dragen van persoonlijke beschermingsmiddelen (zoals loodschorten en loodhandschoenen); en</a:t>
            </a:r>
          </a:p>
          <a:p>
            <a:r>
              <a:rPr lang="nl-NL" dirty="0"/>
              <a:t>zorgen voor juiste en voldoende ventilatie (bij open radioactieve stoffen)</a:t>
            </a:r>
          </a:p>
          <a:p>
            <a:pPr marL="0" indent="0">
              <a:buNone/>
            </a:pPr>
            <a:endParaRPr lang="nl-NL" dirty="0"/>
          </a:p>
        </p:txBody>
      </p:sp>
    </p:spTree>
    <p:extLst>
      <p:ext uri="{BB962C8B-B14F-4D97-AF65-F5344CB8AC3E}">
        <p14:creationId xmlns:p14="http://schemas.microsoft.com/office/powerpoint/2010/main" val="349673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Lawaai op het werk</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sz="2500" b="1" dirty="0"/>
              <a:t>Blijvende gehoorschade </a:t>
            </a:r>
          </a:p>
          <a:p>
            <a:pPr marL="0" indent="0">
              <a:buNone/>
            </a:pPr>
            <a:r>
              <a:rPr lang="nl-NL" sz="2500" dirty="0"/>
              <a:t>Geluid ontstaat door snelle luchtdrukverschillen. Als die luchtdrukverschillen heel erg groot zijn, kan schade in het oor optreden. Blootstelling aan een grote geluidsdosis zal leiden tot tijdelijke gehoorvermindering, oorsuizen of het waarnemen van een pieptoon. </a:t>
            </a:r>
            <a:r>
              <a:rPr lang="nl-NL" sz="2500" dirty="0" smtClean="0"/>
              <a:t/>
            </a:r>
            <a:br>
              <a:rPr lang="nl-NL" sz="2500" dirty="0" smtClean="0"/>
            </a:br>
            <a:r>
              <a:rPr lang="nl-NL" sz="2500" dirty="0" smtClean="0">
                <a:solidFill>
                  <a:srgbClr val="FF0000"/>
                </a:solidFill>
              </a:rPr>
              <a:t>Bij </a:t>
            </a:r>
            <a:r>
              <a:rPr lang="nl-NL" sz="2500" dirty="0">
                <a:solidFill>
                  <a:srgbClr val="FF0000"/>
                </a:solidFill>
              </a:rPr>
              <a:t>incidentele blootstelling zal het gehoor zich in principe wel herstellen. </a:t>
            </a:r>
            <a:r>
              <a:rPr lang="nl-NL" sz="2500" dirty="0"/>
              <a:t>Maar bij </a:t>
            </a:r>
            <a:r>
              <a:rPr lang="nl-NL" sz="2500" dirty="0">
                <a:solidFill>
                  <a:srgbClr val="FF0000"/>
                </a:solidFill>
              </a:rPr>
              <a:t>geregelde blootstelling aan een grote dosis ontstaat een blijvende gehoorschade</a:t>
            </a:r>
            <a:r>
              <a:rPr lang="nl-NL" sz="2500" dirty="0"/>
              <a:t>. Deze schade ontstaat meestal geleidelijk, maar kan ook acuut optreden. Bij een geleidelijk optredende gehoorschade is het vaak de omgeving die de schade waarneemt.  </a:t>
            </a:r>
          </a:p>
          <a:p>
            <a:pPr marL="0" indent="0">
              <a:buNone/>
            </a:pPr>
            <a:r>
              <a:rPr lang="nl-NL" sz="2500" dirty="0"/>
              <a:t>Gehoorschade kan men als volgt herkennen:</a:t>
            </a:r>
          </a:p>
          <a:p>
            <a:r>
              <a:rPr lang="nl-NL" sz="2500" dirty="0"/>
              <a:t>De persoon gaat vaak harder praten.</a:t>
            </a:r>
          </a:p>
          <a:p>
            <a:r>
              <a:rPr lang="nl-NL" sz="2500" dirty="0"/>
              <a:t>De persoon zet het geluid van tv en radio harder.</a:t>
            </a:r>
          </a:p>
          <a:p>
            <a:r>
              <a:rPr lang="nl-NL" sz="2500" dirty="0"/>
              <a:t>De persoon hoort geen hoge tonen of zachte geluiden meer.</a:t>
            </a:r>
          </a:p>
          <a:p>
            <a:r>
              <a:rPr lang="nl-NL" sz="2500" dirty="0"/>
              <a:t>De persoon heeft moeite met telefoneren.</a:t>
            </a:r>
          </a:p>
          <a:p>
            <a:r>
              <a:rPr lang="nl-NL" sz="2500" dirty="0"/>
              <a:t>De persoon heeft moeite met het voeren van een gesprek in een rumoerige omgeving.</a:t>
            </a:r>
          </a:p>
          <a:p>
            <a:r>
              <a:rPr lang="nl-NL" sz="2500" dirty="0"/>
              <a:t>De persoon hoort soms fluit-, piep- of bromtonen. </a:t>
            </a:r>
          </a:p>
          <a:p>
            <a:r>
              <a:rPr lang="nl-NL" sz="2500" dirty="0"/>
              <a:t>Veel geluid vergroot niet alleen de kans op gehoorschade maar kan soms ook leiden tot verhoogde bloeddruk, het optreden van stress, concentratiestoornissen en vermoeidheid. Bovendien neemt de kans op ongevallen toe doordat bijvoorbeeld waarschuwingssignalen niet gehoord worden.</a:t>
            </a:r>
          </a:p>
          <a:p>
            <a:endParaRPr lang="nl-NL" dirty="0"/>
          </a:p>
        </p:txBody>
      </p:sp>
    </p:spTree>
    <p:extLst>
      <p:ext uri="{BB962C8B-B14F-4D97-AF65-F5344CB8AC3E}">
        <p14:creationId xmlns:p14="http://schemas.microsoft.com/office/powerpoint/2010/main" val="3812647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Lawaai op het werk</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b="1" dirty="0"/>
              <a:t>Beroepen met grote kans op gehoorschade </a:t>
            </a:r>
          </a:p>
          <a:p>
            <a:pPr marL="0" indent="0">
              <a:buNone/>
            </a:pPr>
            <a:r>
              <a:rPr lang="nl-NL" dirty="0"/>
              <a:t>Beroepen die veel te maken hebben met hoge geluidsniveaus zijn hout- en metaalbewerkers, bouwvakkers, vrachtwagenchauffeurs, defensiepersoneel, politieagenten, boeren, diskjockeys en musici (leden van orkesten). Ook in minder voor de hand liggende sectoren komt soms schadelijk geluid voor. Zoals in zwembaden, gymnastiekzalen, recreatiecentra en kinderdagverblijven.</a:t>
            </a:r>
          </a:p>
          <a:p>
            <a:pPr marL="0" indent="0">
              <a:buNone/>
            </a:pPr>
            <a:r>
              <a:rPr lang="nl-NL" b="1" dirty="0">
                <a:solidFill>
                  <a:srgbClr val="FF0000"/>
                </a:solidFill>
              </a:rPr>
              <a:t>Wetgeving geluid </a:t>
            </a:r>
          </a:p>
          <a:p>
            <a:pPr marL="0" indent="0">
              <a:buNone/>
            </a:pPr>
            <a:r>
              <a:rPr lang="nl-NL" dirty="0"/>
              <a:t>Werkgevers zijn (volgens de wet) verplicht om (gehoor)schade bij hun personeel te voorkomen. Ook werknemers zelf hebben verplichtingen. </a:t>
            </a:r>
            <a:r>
              <a:rPr lang="nl-NL" dirty="0" smtClean="0"/>
              <a:t/>
            </a:r>
            <a:br>
              <a:rPr lang="nl-NL" dirty="0" smtClean="0"/>
            </a:br>
            <a:r>
              <a:rPr lang="nl-NL" dirty="0" smtClean="0"/>
              <a:t>De </a:t>
            </a:r>
            <a:r>
              <a:rPr lang="nl-NL" dirty="0"/>
              <a:t>wet kent de volgende regels over geluid op de werkplek:</a:t>
            </a:r>
          </a:p>
          <a:p>
            <a:r>
              <a:rPr lang="nl-NL" dirty="0"/>
              <a:t>Bij blootstelling aan een dagelijkse dosis boven de 80 dB(A) moet de werkgever gehoorbeschermers beschikbaar stellen.</a:t>
            </a:r>
          </a:p>
          <a:p>
            <a:r>
              <a:rPr lang="nl-NL" dirty="0"/>
              <a:t>Bij dagelijkse blootstelling aan een dosis boven de 85 dB(A) zijn werknemers verplicht om gehoorbeschermers te dragen.</a:t>
            </a:r>
          </a:p>
          <a:p>
            <a:r>
              <a:rPr lang="nl-NL" dirty="0"/>
              <a:t>Bij blootstelling boven de 85 dB(A) moet een Plan van Aanpak worden gemaakt. </a:t>
            </a:r>
          </a:p>
          <a:p>
            <a:r>
              <a:rPr lang="nl-NL" dirty="0"/>
              <a:t>Als de grenswaarde van 87 dB(A) wordt overschreden (gemeten in het oor, dus rekening houdend met de gehoorbeschermers), moet er direct voor gezorgd worden dat het geluid onder deze grenswaarde wordt gebracht.</a:t>
            </a:r>
          </a:p>
          <a:p>
            <a:r>
              <a:rPr lang="nl-NL" dirty="0"/>
              <a:t>Werkgevers moeten hun personeel voldoende voorlichten over de gevaren van geluid.</a:t>
            </a:r>
          </a:p>
          <a:p>
            <a:r>
              <a:rPr lang="nl-NL" dirty="0"/>
              <a:t>Werknemers hebben recht op een gehoortest om vast te stellen dat de getroffen maatregelen effectief zijn. </a:t>
            </a:r>
          </a:p>
          <a:p>
            <a:endParaRPr lang="nl-NL" dirty="0"/>
          </a:p>
        </p:txBody>
      </p:sp>
    </p:spTree>
    <p:extLst>
      <p:ext uri="{BB962C8B-B14F-4D97-AF65-F5344CB8AC3E}">
        <p14:creationId xmlns:p14="http://schemas.microsoft.com/office/powerpoint/2010/main" val="1008931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Licht op het werk</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Licht stimuleert een </a:t>
            </a:r>
            <a:r>
              <a:rPr lang="nl-NL" dirty="0"/>
              <a:t>aantal belangrijke processen in ons lichaam, zoals de aanmaak van vitamines. Bovendien blijkt licht een relatie te hebben met een fitter en aangenamer gevoel. Dat geldt met name voor het natuurlijke daglicht dat door de zon wordt geproduceerd. </a:t>
            </a:r>
            <a:r>
              <a:rPr lang="nl-NL" dirty="0" smtClean="0"/>
              <a:t/>
            </a:r>
            <a:br>
              <a:rPr lang="nl-NL" dirty="0" smtClean="0"/>
            </a:br>
            <a:endParaRPr lang="nl-NL" dirty="0"/>
          </a:p>
          <a:p>
            <a:pPr marL="0" indent="0">
              <a:buNone/>
            </a:pPr>
            <a:r>
              <a:rPr lang="nl-NL" b="1" dirty="0"/>
              <a:t>Productiviteit en </a:t>
            </a:r>
            <a:r>
              <a:rPr lang="nl-NL" b="1" dirty="0" smtClean="0"/>
              <a:t>veiligheid</a:t>
            </a:r>
            <a:br>
              <a:rPr lang="nl-NL" b="1" dirty="0" smtClean="0"/>
            </a:br>
            <a:r>
              <a:rPr lang="nl-NL" dirty="0" smtClean="0"/>
              <a:t>Mensen </a:t>
            </a:r>
            <a:r>
              <a:rPr lang="nl-NL" dirty="0"/>
              <a:t>zijn visueel ingesteld. Zonder licht hebben we moeite ons te oriënteren in de ruimte en missen we feedback over ons handelen. </a:t>
            </a:r>
            <a:r>
              <a:rPr lang="nl-NL" dirty="0">
                <a:solidFill>
                  <a:srgbClr val="FF0000"/>
                </a:solidFill>
              </a:rPr>
              <a:t>Onvoldoende licht op de werkplek kan daardoor leiden tot fouten en productieverlies.</a:t>
            </a:r>
            <a:r>
              <a:rPr lang="nl-NL" dirty="0"/>
              <a:t> Daarnaast is goed licht in veel bedrijfstakken, zoals de industrie, van groot belang voor de veiligheid. Als een werkplek onvoldoende verlicht is, kan dat leiden tot gevaarlijke situaties. Denk aan donkere paden of traptreden of een machine die niet goed zichtbaar is.</a:t>
            </a:r>
          </a:p>
          <a:p>
            <a:endParaRPr lang="nl-NL" dirty="0"/>
          </a:p>
        </p:txBody>
      </p:sp>
    </p:spTree>
    <p:extLst>
      <p:ext uri="{BB962C8B-B14F-4D97-AF65-F5344CB8AC3E}">
        <p14:creationId xmlns:p14="http://schemas.microsoft.com/office/powerpoint/2010/main" val="29491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Licht op het werk</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Bioritme</a:t>
            </a:r>
          </a:p>
          <a:p>
            <a:pPr marL="0" indent="0">
              <a:buNone/>
            </a:pPr>
            <a:r>
              <a:rPr lang="nl-NL" dirty="0"/>
              <a:t>Licht zorgt er niet alleen voor dat we beter kunnen zien, het is ook goed voor het functioneren van ons lichaam. Recent onderzoek heeft uitgewezen dat </a:t>
            </a:r>
            <a:r>
              <a:rPr lang="nl-NL" dirty="0">
                <a:solidFill>
                  <a:srgbClr val="FF0000"/>
                </a:solidFill>
              </a:rPr>
              <a:t>licht in belangrijke mate ons bioritme stimuleert</a:t>
            </a:r>
            <a:r>
              <a:rPr lang="nl-NL" dirty="0"/>
              <a:t>. Dit bioritme is belangrijk voor ons slaappatroon, ons eetpatroon, de lichaamstemperatuur, de leerprestaties en onze stemmingen. Voldoende licht zorgt er dus voor, dat we ons overdag prettiger voelen en ’s nachts beter slapen. </a:t>
            </a:r>
          </a:p>
          <a:p>
            <a:pPr marL="0" indent="0">
              <a:buNone/>
            </a:pPr>
            <a:r>
              <a:rPr lang="nl-NL" dirty="0"/>
              <a:t>Het omgekeerde is hierbij ook waar. Te weinig licht kan dit lichamelijke proces juist nadelig beïnvloeden. Het kan leiden tot gezondheidsklachten, slaapstoornissen, stress, concentratiestoornissen en vormen van onbehagen of zelfs depressie. Het is niet voor niets dat mensen in de donkere maanden van het jaar sneller ongelukkig zijn en last krijgen van een zogeheten winterdepressie. </a:t>
            </a:r>
          </a:p>
          <a:p>
            <a:pPr marL="0" indent="0">
              <a:buNone/>
            </a:pPr>
            <a:r>
              <a:rPr lang="nl-NL" dirty="0"/>
              <a:t>Ouderen hebben extra last van weinig licht. Doordat de lenzen van hun ogen troebel worden, komt er minder licht binnen. Dit kan soms wel vijf keer minder zijn dan bij jonge mensen. Hierdoor kan een oudere werknemer die verder gezond is, door gebrekkig licht toch sneller moe worden.</a:t>
            </a:r>
          </a:p>
          <a:p>
            <a:endParaRPr lang="nl-NL" dirty="0"/>
          </a:p>
        </p:txBody>
      </p:sp>
    </p:spTree>
    <p:extLst>
      <p:ext uri="{BB962C8B-B14F-4D97-AF65-F5344CB8AC3E}">
        <p14:creationId xmlns:p14="http://schemas.microsoft.com/office/powerpoint/2010/main" val="404040158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285</TotalTime>
  <Words>1156</Words>
  <Application>Microsoft Office PowerPoint</Application>
  <PresentationFormat>Breedbeeld</PresentationFormat>
  <Paragraphs>144</Paragraphs>
  <Slides>20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Gill Sans MT</vt:lpstr>
      <vt:lpstr>Impact</vt:lpstr>
      <vt:lpstr>Badge</vt:lpstr>
      <vt:lpstr>Arbo en ziekteverzuim</vt:lpstr>
      <vt:lpstr>Fysische factoren</vt:lpstr>
      <vt:lpstr>Fysische factoren.</vt:lpstr>
      <vt:lpstr>Electromagnetische velden</vt:lpstr>
      <vt:lpstr>Ioniserende straling</vt:lpstr>
      <vt:lpstr>Lawaai op het werk</vt:lpstr>
      <vt:lpstr>Lawaai op het werk</vt:lpstr>
      <vt:lpstr>Licht op het werk</vt:lpstr>
      <vt:lpstr>Licht op het werk</vt:lpstr>
      <vt:lpstr>Licht op het werk</vt:lpstr>
      <vt:lpstr>Licht op het werk</vt:lpstr>
      <vt:lpstr>Licht op het werk</vt:lpstr>
      <vt:lpstr>Luchtverversing</vt:lpstr>
      <vt:lpstr>Luchtverversing</vt:lpstr>
      <vt:lpstr>Luctverversing</vt:lpstr>
      <vt:lpstr>Luchtverversing</vt:lpstr>
      <vt:lpstr>Luchtvochtigheid</vt:lpstr>
      <vt:lpstr>Luchtvochtigheid</vt:lpstr>
      <vt:lpstr>Tocht</vt:lpstr>
      <vt:lpstr>Tocht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ziekteverzuim</dc:title>
  <dc:creator>Merel Verhofstadt</dc:creator>
  <cp:lastModifiedBy>Merel Verhofstadt</cp:lastModifiedBy>
  <cp:revision>13</cp:revision>
  <dcterms:created xsi:type="dcterms:W3CDTF">2018-05-23T10:18:15Z</dcterms:created>
  <dcterms:modified xsi:type="dcterms:W3CDTF">2019-05-15T13:58:33Z</dcterms:modified>
</cp:coreProperties>
</file>